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78" r:id="rId6"/>
    <p:sldId id="279" r:id="rId7"/>
    <p:sldId id="262" r:id="rId8"/>
    <p:sldId id="277" r:id="rId9"/>
    <p:sldId id="280" r:id="rId10"/>
    <p:sldId id="282" r:id="rId11"/>
    <p:sldId id="283" r:id="rId12"/>
    <p:sldId id="284" r:id="rId13"/>
    <p:sldId id="285" r:id="rId14"/>
    <p:sldId id="286" r:id="rId15"/>
    <p:sldId id="288" r:id="rId16"/>
    <p:sldId id="287" r:id="rId17"/>
    <p:sldId id="289" r:id="rId18"/>
    <p:sldId id="290" r:id="rId19"/>
    <p:sldId id="261" r:id="rId20"/>
    <p:sldId id="291" r:id="rId21"/>
    <p:sldId id="292" r:id="rId22"/>
    <p:sldId id="293" r:id="rId23"/>
    <p:sldId id="294" r:id="rId24"/>
    <p:sldId id="295" r:id="rId25"/>
    <p:sldId id="296" r:id="rId26"/>
    <p:sldId id="298" r:id="rId27"/>
    <p:sldId id="299" r:id="rId28"/>
    <p:sldId id="297" r:id="rId29"/>
    <p:sldId id="281" r:id="rId30"/>
    <p:sldId id="276" r:id="rId31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66"/>
    <p:restoredTop sz="94681"/>
  </p:normalViewPr>
  <p:slideViewPr>
    <p:cSldViewPr snapToGrid="0">
      <p:cViewPr varScale="1">
        <p:scale>
          <a:sx n="61" d="100"/>
          <a:sy n="61" d="100"/>
        </p:scale>
        <p:origin x="8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45704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FBD9F1B-1BB7-4004-820E-6CAD847E2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437621" y="5531991"/>
            <a:ext cx="10900834" cy="1054018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8812E40-B381-432E-8170-694247DA52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76" y="4780580"/>
            <a:ext cx="4216573" cy="4856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从小白到大牛"/>
          <p:cNvSpPr txBox="1"/>
          <p:nvPr userDrawn="1"/>
        </p:nvSpPr>
        <p:spPr>
          <a:xfrm>
            <a:off x="351711" y="3449611"/>
            <a:ext cx="7140842" cy="103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400"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r>
              <a:rPr lang="en-US" altLang="zh-CN" sz="6000" spc="600" dirty="0" smtClean="0"/>
              <a:t>Python</a:t>
            </a:r>
            <a:r>
              <a:rPr lang="zh-CN" altLang="en-US" sz="6000" spc="600" dirty="0" smtClean="0"/>
              <a:t>编程指南</a:t>
            </a:r>
            <a:endParaRPr sz="6000" spc="600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677583" y="6627812"/>
            <a:ext cx="10900834" cy="4953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在此键入引文。”"/>
          <p:cNvSpPr>
            <a:spLocks noGrp="1"/>
          </p:cNvSpPr>
          <p:nvPr>
            <p:ph type="body" sz="quarter" idx="14"/>
          </p:nvPr>
        </p:nvSpPr>
        <p:spPr>
          <a:xfrm>
            <a:off x="2677583" y="4412720"/>
            <a:ext cx="10900834" cy="77893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图像"/>
          <p:cNvSpPr>
            <a:spLocks noGrp="1"/>
          </p:cNvSpPr>
          <p:nvPr>
            <p:ph type="pic" idx="13"/>
          </p:nvPr>
        </p:nvSpPr>
        <p:spPr>
          <a:xfrm>
            <a:off x="1354666" y="0"/>
            <a:ext cx="13541060" cy="10160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0411BA6-DAD3-4828-A878-C7DC61DDE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pic>
        <p:nvPicPr>
          <p:cNvPr id="114" name="矩形" descr="矩形"/>
          <p:cNvPicPr>
            <a:picLocks/>
          </p:cNvPicPr>
          <p:nvPr/>
        </p:nvPicPr>
        <p:blipFill>
          <a:blip r:embed="rId3">
            <a:alphaModFix amt="83528"/>
            <a:extLst/>
          </a:blip>
          <a:stretch>
            <a:fillRect/>
          </a:stretch>
        </p:blipFill>
        <p:spPr>
          <a:xfrm>
            <a:off x="797454" y="1940414"/>
            <a:ext cx="13118570" cy="6967710"/>
          </a:xfrm>
          <a:prstGeom prst="rect">
            <a:avLst/>
          </a:prstGeom>
          <a:effectLst>
            <a:outerShdw blurRad="38100" dist="12700" dir="3685043" rotWithShape="0">
              <a:srgbClr val="000000">
                <a:alpha val="0"/>
              </a:srgbClr>
            </a:outerShdw>
          </a:effectLst>
        </p:spPr>
      </p:pic>
      <p:sp>
        <p:nvSpPr>
          <p:cNvPr id="1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67920" y="1951302"/>
            <a:ext cx="5556251" cy="42730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None/>
              <a:defRPr sz="2800"/>
            </a:lvl1pPr>
            <a:lvl2pPr marL="0" indent="228600">
              <a:spcBef>
                <a:spcPts val="1000"/>
              </a:spcBef>
              <a:buSzTx/>
              <a:buNone/>
              <a:defRPr sz="2800"/>
            </a:lvl2pPr>
            <a:lvl3pPr marL="0" indent="457200">
              <a:spcBef>
                <a:spcPts val="1000"/>
              </a:spcBef>
              <a:buSzTx/>
              <a:buNone/>
              <a:defRPr sz="2800"/>
            </a:lvl3pPr>
            <a:lvl4pPr marL="0" indent="685800">
              <a:spcBef>
                <a:spcPts val="1000"/>
              </a:spcBef>
              <a:buSzTx/>
              <a:buNone/>
              <a:defRPr sz="2800"/>
            </a:lvl4pPr>
            <a:lvl5pPr marL="0" indent="914400">
              <a:spcBef>
                <a:spcPts val="100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17" name="标题文本"/>
          <p:cNvSpPr txBox="1"/>
          <p:nvPr/>
        </p:nvSpPr>
        <p:spPr>
          <a:xfrm>
            <a:off x="728133" y="704585"/>
            <a:ext cx="11562292" cy="218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>
            <a:lvl1pPr algn="l">
              <a:defRPr sz="6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DE05C81-B015-4055-8380-27B597808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PT-3的副本副本.jpg" descr="PPT-3的副本副本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四级（标题＋详细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线条"/>
          <p:cNvSpPr/>
          <p:nvPr/>
        </p:nvSpPr>
        <p:spPr>
          <a:xfrm>
            <a:off x="1857438" y="1514739"/>
            <a:ext cx="12417508" cy="37"/>
          </a:xfrm>
          <a:prstGeom prst="line">
            <a:avLst/>
          </a:prstGeom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52916" tIns="52916" rIns="52916" bIns="52916" anchor="ctr"/>
          <a:lstStyle/>
          <a:p>
            <a:pPr algn="l" defTabSz="47625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国际化与本地化是相反的过程"/>
          <p:cNvSpPr txBox="1">
            <a:spLocks noGrp="1"/>
          </p:cNvSpPr>
          <p:nvPr>
            <p:ph type="body" sz="quarter" idx="13"/>
          </p:nvPr>
        </p:nvSpPr>
        <p:spPr>
          <a:xfrm>
            <a:off x="1857375" y="509323"/>
            <a:ext cx="11509375" cy="952501"/>
          </a:xfrm>
          <a:prstGeom prst="rect">
            <a:avLst/>
          </a:prstGeom>
        </p:spPr>
        <p:txBody>
          <a:bodyPr>
            <a:spAutoFit/>
          </a:bodyPr>
          <a:lstStyle>
            <a:lvl1pPr marL="357187" indent="-357187" defTabSz="476250">
              <a:spcBef>
                <a:spcPts val="0"/>
              </a:spcBef>
              <a:buSzTx/>
              <a:buNone/>
              <a:defRPr sz="66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国际化与本地化是相反的过程</a:t>
            </a:r>
          </a:p>
        </p:txBody>
      </p:sp>
      <p:sp>
        <p:nvSpPr>
          <p:cNvPr id="143" name="❖ UIBarButtonSystemItemDone"/>
          <p:cNvSpPr txBox="1">
            <a:spLocks noGrp="1"/>
          </p:cNvSpPr>
          <p:nvPr>
            <p:ph type="body" sz="quarter" idx="14"/>
          </p:nvPr>
        </p:nvSpPr>
        <p:spPr>
          <a:xfrm>
            <a:off x="1473729" y="1561041"/>
            <a:ext cx="9154584" cy="1071564"/>
          </a:xfrm>
          <a:prstGeom prst="rect">
            <a:avLst/>
          </a:prstGeom>
        </p:spPr>
        <p:txBody>
          <a:bodyPr>
            <a:spAutoFit/>
          </a:bodyPr>
          <a:lstStyle>
            <a:lvl1pPr marL="773906" indent="-297656" defTabSz="476250">
              <a:lnSpc>
                <a:spcPct val="150000"/>
              </a:lnSpc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❖ UIBarButtonSystemItemDone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862402" y="9458853"/>
            <a:ext cx="347134" cy="372534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文本"/>
          <p:cNvSpPr txBox="1">
            <a:spLocks noGrp="1"/>
          </p:cNvSpPr>
          <p:nvPr>
            <p:ph type="title"/>
          </p:nvPr>
        </p:nvSpPr>
        <p:spPr>
          <a:xfrm>
            <a:off x="3014927" y="2700602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8E5A2983-C60A-4F3A-9C0F-1F296DDA55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  <p:sp>
          <p:nvSpPr>
            <p:cNvPr id="6" name="矩形 5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CCF50273-6659-432A-A27F-1FA21AF744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  <p:sp>
          <p:nvSpPr>
            <p:cNvPr id="6" name="矩形 5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2706687" y="1805781"/>
            <a:ext cx="11562292" cy="654843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标题文本"/>
          <p:cNvSpPr txBox="1">
            <a:spLocks noGrp="1"/>
          </p:cNvSpPr>
          <p:nvPr>
            <p:ph type="title"/>
          </p:nvPr>
        </p:nvSpPr>
        <p:spPr>
          <a:xfrm>
            <a:off x="747183" y="551127"/>
            <a:ext cx="11562292" cy="117494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像"/>
          <p:cNvSpPr>
            <a:spLocks noGrp="1"/>
          </p:cNvSpPr>
          <p:nvPr>
            <p:ph type="pic" sz="half" idx="13"/>
          </p:nvPr>
        </p:nvSpPr>
        <p:spPr>
          <a:xfrm>
            <a:off x="8437562" y="2051579"/>
            <a:ext cx="5556251" cy="6548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2414587" y="3270779"/>
            <a:ext cx="5556251" cy="654843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 sz="2800"/>
            </a:lvl1pPr>
            <a:lvl2pPr marL="6858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2pPr>
            <a:lvl3pPr marL="10287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3pPr>
            <a:lvl4pPr marL="13716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4pPr>
            <a:lvl5pPr marL="17145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705379" y="603018"/>
            <a:ext cx="13095750" cy="109154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00CA457-706D-4A81-9077-E81835A1B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78" name="正文级别 1…"/>
          <p:cNvSpPr txBox="1">
            <a:spLocks noGrp="1"/>
          </p:cNvSpPr>
          <p:nvPr>
            <p:ph type="body" idx="1"/>
          </p:nvPr>
        </p:nvSpPr>
        <p:spPr>
          <a:xfrm>
            <a:off x="3352270" y="1230312"/>
            <a:ext cx="11562293" cy="7514167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图像"/>
          <p:cNvSpPr>
            <a:spLocks noGrp="1"/>
          </p:cNvSpPr>
          <p:nvPr>
            <p:ph type="pic" sz="half" idx="13"/>
          </p:nvPr>
        </p:nvSpPr>
        <p:spPr>
          <a:xfrm>
            <a:off x="2346854" y="926041"/>
            <a:ext cx="5556251" cy="83079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图像"/>
          <p:cNvSpPr>
            <a:spLocks noGrp="1"/>
          </p:cNvSpPr>
          <p:nvPr>
            <p:ph type="pic" sz="quarter" idx="14"/>
          </p:nvPr>
        </p:nvSpPr>
        <p:spPr>
          <a:xfrm>
            <a:off x="8352895" y="5304895"/>
            <a:ext cx="5556251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5"/>
          </p:nvPr>
        </p:nvSpPr>
        <p:spPr>
          <a:xfrm>
            <a:off x="8359373" y="926041"/>
            <a:ext cx="5556250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2.jp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7D78142-210F-432E-B8B4-0321545944F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28133" y="569118"/>
            <a:ext cx="13704028" cy="1016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2346854" y="2711979"/>
            <a:ext cx="11562292" cy="6548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935017" y="9637447"/>
            <a:ext cx="372737" cy="385234"/>
          </a:xfrm>
          <a:prstGeom prst="rect">
            <a:avLst/>
          </a:prstGeom>
          <a:ln w="12700">
            <a:miter lim="400000"/>
          </a:ln>
        </p:spPr>
        <p:txBody>
          <a:bodyPr wrap="none" lIns="52916" tIns="52916" rIns="52916" bIns="52916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1pPr>
      <a:lvl2pPr marL="0" marR="0" indent="228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2pPr>
      <a:lvl3pPr marL="0" marR="0" indent="457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3pPr>
      <a:lvl4pPr marL="0" marR="0" indent="685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4pPr>
      <a:lvl5pPr marL="0" marR="0" indent="9144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5pPr>
      <a:lvl6pPr marL="0" marR="0" indent="11430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6pPr>
      <a:lvl7pPr marL="0" marR="0" indent="1371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7pPr>
      <a:lvl8pPr marL="0" marR="0" indent="1600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8pPr>
      <a:lvl9pPr marL="0" marR="0" indent="1828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9pPr>
    </p:titleStyle>
    <p:bodyStyle>
      <a:lvl1pPr marL="444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第10章 函数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项目实战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：数据可视化与股票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程序运行结果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49" y="1959001"/>
            <a:ext cx="7758465" cy="659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167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20.1.5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绘制饼状图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//代码文件：chapter10/src/com/a51work6/section2/ch10.2.1.kt…"/>
          <p:cNvSpPr txBox="1"/>
          <p:nvPr/>
        </p:nvSpPr>
        <p:spPr>
          <a:xfrm>
            <a:off x="2267479" y="2059278"/>
            <a:ext cx="11721042" cy="7454391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chapter22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ch22.1.5.py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设置中文字体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font.family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SimHei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各种活动标题列表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activies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睡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吃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玩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']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各种活动所占时间列表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slices = [8, 7, 3, 6]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各种活动在饼状图中的颜色列表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cols = ['c', 'm', 'r', 'b'] ③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plt.pie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(slices, labels=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activies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colors=cols,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shadow=True, explode=(0, 0.1, 0, 0),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autopct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='%.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1f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%%') ④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绘制饼状图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显示图形</a:t>
            </a:r>
          </a:p>
        </p:txBody>
      </p:sp>
    </p:spTree>
    <p:extLst>
      <p:ext uri="{BB962C8B-B14F-4D97-AF65-F5344CB8AC3E}">
        <p14:creationId xmlns:p14="http://schemas.microsoft.com/office/powerpoint/2010/main" val="843444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程序运行结果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13" y="2173343"/>
            <a:ext cx="7421068" cy="63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450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20.1.6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绘制散点图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//代码文件：chapter10/src/com/a51work6/section2/ch10.2.1.kt…"/>
          <p:cNvSpPr txBox="1"/>
          <p:nvPr/>
        </p:nvSpPr>
        <p:spPr>
          <a:xfrm>
            <a:off x="2267479" y="2382443"/>
            <a:ext cx="11721042" cy="6808060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chapter22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ch22.1.6.py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np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设置中文字体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font.family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SimHei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axes.unicode_minus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False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= 1024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np.random.normal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(0, 1, n)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np.random.normal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(0, 1, n) ③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plt.scatter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 y) ④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绘制散点图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显示图形</a:t>
            </a:r>
          </a:p>
        </p:txBody>
      </p:sp>
    </p:spTree>
    <p:extLst>
      <p:ext uri="{BB962C8B-B14F-4D97-AF65-F5344CB8AC3E}">
        <p14:creationId xmlns:p14="http://schemas.microsoft.com/office/powerpoint/2010/main" val="1473108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程序运行结果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73" y="2176716"/>
            <a:ext cx="6162595" cy="524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68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20.1.7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绘制子图表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9" y="2294341"/>
            <a:ext cx="5671094" cy="56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70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子图表示例如下：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//代码文件：chapter10/src/com/a51work6/section2/ch10.2.1.kt…"/>
          <p:cNvSpPr txBox="1"/>
          <p:nvPr/>
        </p:nvSpPr>
        <p:spPr>
          <a:xfrm>
            <a:off x="2267479" y="1251364"/>
            <a:ext cx="11721042" cy="9070218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chapter22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ch22.1.7.py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np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设置中文字体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font.family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SimHei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axes.unicode_minus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False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drowsubbar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"""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绘制饼状图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[1, 3, 5, 7, 9] 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轴坐标数据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[5, 2, 7, 8, 2] 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轴坐标数据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[2, 4, 6, 8, 10] 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轴坐标数据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[8, 6, 2, 5, 6] 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轴坐标数据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绘制柱状图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plt.bar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label='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柱状图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plt.bar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label='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柱状图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绘制柱状图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添加图表标题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63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未调整布局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97" y="1893685"/>
            <a:ext cx="8467531" cy="72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49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调整后布局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74" y="2024315"/>
            <a:ext cx="8146783" cy="69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3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项目实战：纳斯达克股票数据分析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20.1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Matplotlib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绘制图表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20.2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项目实战：纳斯达克股票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数据分析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20.2.1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从数据库提取股票数据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//代码文件：chapter10/src/com/a51work6/section2/ch10.2.1.kt…"/>
          <p:cNvSpPr txBox="1"/>
          <p:nvPr/>
        </p:nvSpPr>
        <p:spPr>
          <a:xfrm>
            <a:off x="2267479" y="1412947"/>
            <a:ext cx="11721042" cy="874705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chapter22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/22.2/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db_access.py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pymysql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findall_hisq_data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(symbol):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"""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根据股票代码查询其股票历史数据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# 1.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建立数据库连接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connection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pymysql.connect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(host='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user='root',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password='12345',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database='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nasdaq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charset='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要返回的数据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= []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try: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2.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创建游标对象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connection.cursor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as cursor: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# 3.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执行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操作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'select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Open, High, Low, Close,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Volume,Symbol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' \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08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20.2.2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绘制股票成交量折线图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//代码文件：chapter10/src/com/a51work6/section2/ch10.2.1.kt…"/>
          <p:cNvSpPr txBox="1"/>
          <p:nvPr/>
        </p:nvSpPr>
        <p:spPr>
          <a:xfrm>
            <a:off x="2289250" y="1596301"/>
            <a:ext cx="11721042" cy="8423887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chapter22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/22.2/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ch22.2.2.py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db.db_access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findall_hisq_data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pot_hisvolume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(dates, volumes):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"""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苹果股票历史成交量折线图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设置中文字体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font.family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SimHei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axes.unicode_minus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False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设置图表大小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=(10, 5))	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绘制线段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(dates, volumes)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苹果股票历史成交量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添加图表标题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成交量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轴标题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85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程序运行结果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95" y="2363694"/>
            <a:ext cx="9620410" cy="54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96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20.2.3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绘制股票</a:t>
            </a:r>
            <a:r>
              <a:rPr lang="en-US" altLang="zh-CN" sz="6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OHLC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柱状图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95" y="1883442"/>
            <a:ext cx="9620410" cy="639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10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代码如下：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//代码文件：chapter10/src/com/a51work6/section2/ch10.2.1.kt…"/>
          <p:cNvSpPr txBox="1"/>
          <p:nvPr/>
        </p:nvSpPr>
        <p:spPr>
          <a:xfrm>
            <a:off x="2289250" y="1919467"/>
            <a:ext cx="11721042" cy="7777556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chapter22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/22.2/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ch22.2.3.py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db.db_access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findall_hisq_data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设置中文字体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font.family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SimHei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axes.unicode_minus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False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pot_his_bar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date_list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p_list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ylabel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"""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OHLC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柱状图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绘制柱状图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plt.bar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date_list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p_list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苹果股票历史成交量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添加图表标题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ylabel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轴标题   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交易日期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轴标题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8328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20.2.4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绘制股票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线图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29" y="2293257"/>
            <a:ext cx="6400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31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工具安装</a:t>
            </a:r>
            <a:r>
              <a:rPr lang="en-US" altLang="zh-CN" sz="6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mpl_finance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8" y="2133601"/>
            <a:ext cx="8923057" cy="546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86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工具安装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40" y="2090058"/>
            <a:ext cx="10380041" cy="635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433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安装成功，可以编写代码了，示例代码如下：</a:t>
            </a:r>
            <a:endParaRPr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//代码文件：chapter10/src/com/a51work6/section2/ch10.2.1.kt…"/>
          <p:cNvSpPr txBox="1"/>
          <p:nvPr/>
        </p:nvSpPr>
        <p:spPr>
          <a:xfrm>
            <a:off x="2289250" y="1434719"/>
            <a:ext cx="11721042" cy="874705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chapter22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/22.2/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ch22.2.4.py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csv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matplotlib.dates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mdates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mpl_finance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pandas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db.db_access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findall_hisq_data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设置中文字体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font.family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SimHei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axes.unicode_minus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False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pot_candlestick_ohlc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"""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线图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从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文件中读入数据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数据结构中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quotes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pandas.read_csv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index_col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=0,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parse_dates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infer_datetime_format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=True)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84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图表运行结果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95" y="2363694"/>
            <a:ext cx="9620410" cy="54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50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.1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绘制图表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QQ20180624-0.png" descr="QQ20180624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384" y="5870986"/>
            <a:ext cx="2133568" cy="2901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QQ20180624-1.png" descr="QQ20180624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2268" y="5890941"/>
            <a:ext cx="2076248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QQ20180624-2.png" descr="QQ20180624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2832" y="5890941"/>
            <a:ext cx="2112266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QQ20180624-3.png" descr="QQ20180624-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9414" y="5870986"/>
            <a:ext cx="2105598" cy="2901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logo.png" descr="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42453" y="4697367"/>
            <a:ext cx="3447314" cy="1280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20.1.1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sz="6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37" y="2030404"/>
            <a:ext cx="10010526" cy="60991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pt-B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Microsoft Visual C++ 2010 32</a:t>
            </a:r>
            <a:r>
              <a:rPr lang="zh-CN" altLang="pt-BR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位再发行包下载网址是</a:t>
            </a:r>
            <a:r>
              <a:rPr lang="pt-B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https://www.microsoft.com/en-us/download/details.aspx?id=29</a:t>
            </a:r>
            <a:r>
              <a:rPr lang="zh-CN" altLang="pt-BR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r>
              <a:rPr lang="zh-CN" altLang="pt-BR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pt-B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Microsoft Visual C++ 2010 64</a:t>
            </a:r>
            <a:r>
              <a:rPr lang="zh-CN" altLang="pt-BR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位再发行包下载网址是</a:t>
            </a:r>
            <a:r>
              <a:rPr lang="pt-B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https://www.microsoft.com/en-us/download/details.aspx?id=14632</a:t>
            </a:r>
            <a:r>
              <a:rPr lang="zh-CN" altLang="pt-BR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r>
              <a:rPr lang="zh-CN" altLang="pt-BR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pt-B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Microsoft Visual C++ 2008 32</a:t>
            </a:r>
            <a:r>
              <a:rPr lang="zh-CN" altLang="pt-BR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位再发行包下载网址是</a:t>
            </a:r>
            <a:r>
              <a:rPr lang="pt-B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https://www.microsoft.com/en-us/download/details.aspx?id=5555</a:t>
            </a:r>
            <a:r>
              <a:rPr lang="zh-CN" altLang="pt-BR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r>
              <a:rPr lang="zh-CN" altLang="pt-BR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pt-B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Microsoft Visual C++ 2008 64</a:t>
            </a:r>
            <a:r>
              <a:rPr lang="zh-CN" altLang="pt-BR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位再发行包下载网址是</a:t>
            </a:r>
            <a:r>
              <a:rPr lang="pt-BR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https://www.microsoft.com/en-us/download/details.aspx?id=15336</a:t>
            </a:r>
            <a:r>
              <a:rPr lang="zh-CN" altLang="pt-BR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xfrm>
            <a:off x="747183" y="551127"/>
            <a:ext cx="14514588" cy="117494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Microsoft Visual 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再发行包下载网址是：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4128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20.1.2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图表基本构成要素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28" y="2275840"/>
            <a:ext cx="7476744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70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20.1.3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绘制折线图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412948"/>
            <a:ext cx="11721042" cy="874705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chapter22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ch22.1.3.py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设置中文字体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font.family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SimHei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 = [5, 4, 2, 1]  # 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轴坐标数据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 = [7, 8, 9, 10]  # 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轴坐标数据 ③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绘制线段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 y, 'b', label='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线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1',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linewidth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=2) ④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绘制折线图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添加图表标题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轴标题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轴标题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plt.legend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设置图例 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以分辨率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72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来保存图片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plt.savefig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折线图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dpi=72) ⑤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显示图形 ⑥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程序运行结果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02" y="2459744"/>
            <a:ext cx="6162595" cy="524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34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20.1.4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绘制柱状</a:t>
            </a: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//代码文件：chapter10/src/com/a51work6/section2/ch10.2.1.kt…"/>
          <p:cNvSpPr txBox="1"/>
          <p:nvPr/>
        </p:nvSpPr>
        <p:spPr>
          <a:xfrm>
            <a:off x="2267479" y="1251365"/>
            <a:ext cx="11721042" cy="9070218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chapter22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ch22.1.4.py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设置中文字体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plt.rcParams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font.family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 = ['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SimHei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[1, 3, 5, 7, 9] 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轴坐标数据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[5, 2, 7, 8, 2] 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轴坐标数据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[2, 4, 6, 8, 10] 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轴坐标数据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[8, 6, 2, 5, 6] 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轴坐标数据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绘制柱状图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plt.bar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label='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柱状图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1')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plt.bar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label='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柱状图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2')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绘制柱状图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添加图表标题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轴标题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轴标题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plt.legend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设置图例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显示图形</a:t>
            </a:r>
          </a:p>
        </p:txBody>
      </p:sp>
    </p:spTree>
    <p:extLst>
      <p:ext uri="{BB962C8B-B14F-4D97-AF65-F5344CB8AC3E}">
        <p14:creationId xmlns:p14="http://schemas.microsoft.com/office/powerpoint/2010/main" val="12880816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1054</Words>
  <Application>Microsoft Macintosh PowerPoint</Application>
  <PresentationFormat>自定义</PresentationFormat>
  <Paragraphs>248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Avenir Roman</vt:lpstr>
      <vt:lpstr>Gill Sans</vt:lpstr>
      <vt:lpstr>Helvetica</vt:lpstr>
      <vt:lpstr>Helvetica Light</vt:lpstr>
      <vt:lpstr>Lantinghei SC Heavy</vt:lpstr>
      <vt:lpstr>Menlo</vt:lpstr>
      <vt:lpstr>Microsoft YaHei UI</vt:lpstr>
      <vt:lpstr>冬青黑体简体中文 W3</vt:lpstr>
      <vt:lpstr>微软雅黑</vt:lpstr>
      <vt:lpstr>Arial</vt:lpstr>
      <vt:lpstr>White</vt:lpstr>
      <vt:lpstr>第20章 项目实战2：数据可视化与股票数据分析</vt:lpstr>
      <vt:lpstr>课程内容</vt:lpstr>
      <vt:lpstr>20.1  使用Matplotlib绘制图表 </vt:lpstr>
      <vt:lpstr>20.1.1  安装Matplotlib</vt:lpstr>
      <vt:lpstr>Microsoft Visual C++再发行包下载网址是：</vt:lpstr>
      <vt:lpstr>20.1.2  图表基本构成要素</vt:lpstr>
      <vt:lpstr>20.1.3  绘制折线图</vt:lpstr>
      <vt:lpstr>程序运行结果</vt:lpstr>
      <vt:lpstr>20.1.4  绘制柱状图</vt:lpstr>
      <vt:lpstr>程序运行结果</vt:lpstr>
      <vt:lpstr>20.1.5  绘制饼状图</vt:lpstr>
      <vt:lpstr>程序运行结果</vt:lpstr>
      <vt:lpstr>20.1.6  绘制散点图</vt:lpstr>
      <vt:lpstr>程序运行结果</vt:lpstr>
      <vt:lpstr>20.1.7  绘制子图表</vt:lpstr>
      <vt:lpstr>子图表示例如下：</vt:lpstr>
      <vt:lpstr>未调整布局</vt:lpstr>
      <vt:lpstr>调整后布局</vt:lpstr>
      <vt:lpstr>20.2  项目实战：纳斯达克股票数据分析</vt:lpstr>
      <vt:lpstr>20.2.1  从数据库提取股票数据</vt:lpstr>
      <vt:lpstr>20.2.2  绘制股票成交量折线图</vt:lpstr>
      <vt:lpstr>程序运行结果</vt:lpstr>
      <vt:lpstr>20.2.3  绘制股票OHLC柱状图</vt:lpstr>
      <vt:lpstr>代码如下：</vt:lpstr>
      <vt:lpstr>20.2.4  绘制股票K线图</vt:lpstr>
      <vt:lpstr>pip工具安装mpl_finance</vt:lpstr>
      <vt:lpstr>pip工具安装Pandas</vt:lpstr>
      <vt:lpstr>安装成功，可以编写代码了，示例代码如下：</vt:lpstr>
      <vt:lpstr>图表运行结果</vt:lpstr>
      <vt:lpstr>PowerPoint 演示文稿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第10章 函数</dc:title>
  <cp:lastModifiedBy>Microsoft Office 用户</cp:lastModifiedBy>
  <cp:revision>42</cp:revision>
  <dcterms:modified xsi:type="dcterms:W3CDTF">2019-07-30T04:02:33Z</dcterms:modified>
</cp:coreProperties>
</file>